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0" r:id="rId2"/>
    <p:sldId id="341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266" r:id="rId12"/>
    <p:sldId id="267" r:id="rId13"/>
    <p:sldId id="268" r:id="rId14"/>
    <p:sldId id="332" r:id="rId15"/>
    <p:sldId id="333" r:id="rId16"/>
    <p:sldId id="342" r:id="rId17"/>
    <p:sldId id="284" r:id="rId18"/>
    <p:sldId id="336" r:id="rId19"/>
    <p:sldId id="337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43" r:id="rId35"/>
    <p:sldId id="270" r:id="rId36"/>
    <p:sldId id="277" r:id="rId37"/>
    <p:sldId id="278" r:id="rId38"/>
    <p:sldId id="279" r:id="rId39"/>
    <p:sldId id="280" r:id="rId40"/>
    <p:sldId id="281" r:id="rId41"/>
    <p:sldId id="282" r:id="rId42"/>
    <p:sldId id="318" r:id="rId43"/>
    <p:sldId id="301" r:id="rId44"/>
    <p:sldId id="302" r:id="rId45"/>
    <p:sldId id="303" r:id="rId46"/>
    <p:sldId id="317" r:id="rId47"/>
    <p:sldId id="338" r:id="rId48"/>
    <p:sldId id="305" r:id="rId49"/>
    <p:sldId id="306" r:id="rId50"/>
    <p:sldId id="307" r:id="rId51"/>
    <p:sldId id="31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29" r:id="rId61"/>
    <p:sldId id="330" r:id="rId62"/>
    <p:sldId id="331" r:id="rId6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450CB07-A296-40B4-930A-9FFA6CD67525}">
          <p14:sldIdLst>
            <p14:sldId id="340"/>
            <p14:sldId id="341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266"/>
            <p14:sldId id="267"/>
            <p14:sldId id="268"/>
            <p14:sldId id="332"/>
            <p14:sldId id="333"/>
            <p14:sldId id="342"/>
            <p14:sldId id="284"/>
            <p14:sldId id="336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43"/>
            <p14:sldId id="270"/>
            <p14:sldId id="277"/>
            <p14:sldId id="278"/>
            <p14:sldId id="279"/>
            <p14:sldId id="280"/>
            <p14:sldId id="281"/>
            <p14:sldId id="282"/>
            <p14:sldId id="318"/>
            <p14:sldId id="301"/>
            <p14:sldId id="302"/>
            <p14:sldId id="303"/>
            <p14:sldId id="317"/>
            <p14:sldId id="338"/>
            <p14:sldId id="305"/>
            <p14:sldId id="306"/>
            <p14:sldId id="307"/>
            <p14:sldId id="31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499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20CA-1494-428F-BBDB-F050B642D66A}" type="datetimeFigureOut">
              <a:rPr lang="ko-KR" altLang="en-US" smtClean="0"/>
              <a:t>2023-05-14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96C88-9853-4CDD-916B-A7CFE15FD5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4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2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96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09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44C4-F0D9-4508-854F-B4976D08E825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63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44C4-F0D9-4508-854F-B4976D08E825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42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88.PNG"/><Relationship Id="rId5" Type="http://schemas.openxmlformats.org/officeDocument/2006/relationships/image" Target="../media/image46.png"/><Relationship Id="rId10" Type="http://schemas.openxmlformats.org/officeDocument/2006/relationships/image" Target="../media/image87.PNG"/><Relationship Id="rId4" Type="http://schemas.openxmlformats.org/officeDocument/2006/relationships/image" Target="../media/image45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92.PNG"/><Relationship Id="rId4" Type="http://schemas.openxmlformats.org/officeDocument/2006/relationships/image" Target="../media/image45.png"/><Relationship Id="rId9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96.png"/><Relationship Id="rId4" Type="http://schemas.openxmlformats.org/officeDocument/2006/relationships/image" Target="../media/image45.png"/><Relationship Id="rId9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8.png"/><Relationship Id="rId7" Type="http://schemas.openxmlformats.org/officeDocument/2006/relationships/image" Target="../media/image9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03.JPG"/><Relationship Id="rId5" Type="http://schemas.openxmlformats.org/officeDocument/2006/relationships/image" Target="../media/image47.png"/><Relationship Id="rId10" Type="http://schemas.openxmlformats.org/officeDocument/2006/relationships/image" Target="../media/image102.JPG"/><Relationship Id="rId4" Type="http://schemas.openxmlformats.org/officeDocument/2006/relationships/image" Target="../media/image44.png"/><Relationship Id="rId9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JPG"/><Relationship Id="rId3" Type="http://schemas.openxmlformats.org/officeDocument/2006/relationships/image" Target="../media/image18.png"/><Relationship Id="rId7" Type="http://schemas.openxmlformats.org/officeDocument/2006/relationships/image" Target="../media/image104.png"/><Relationship Id="rId12" Type="http://schemas.openxmlformats.org/officeDocument/2006/relationships/image" Target="../media/image10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08.JPG"/><Relationship Id="rId5" Type="http://schemas.openxmlformats.org/officeDocument/2006/relationships/image" Target="../media/image45.png"/><Relationship Id="rId10" Type="http://schemas.openxmlformats.org/officeDocument/2006/relationships/image" Target="../media/image107.png"/><Relationship Id="rId4" Type="http://schemas.openxmlformats.org/officeDocument/2006/relationships/image" Target="../media/image44.png"/><Relationship Id="rId9" Type="http://schemas.openxmlformats.org/officeDocument/2006/relationships/image" Target="../media/image106.png"/><Relationship Id="rId14" Type="http://schemas.openxmlformats.org/officeDocument/2006/relationships/image" Target="../media/image111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JPG"/><Relationship Id="rId3" Type="http://schemas.openxmlformats.org/officeDocument/2006/relationships/image" Target="../media/image44.png"/><Relationship Id="rId7" Type="http://schemas.openxmlformats.org/officeDocument/2006/relationships/image" Target="../media/image112.png"/><Relationship Id="rId12" Type="http://schemas.openxmlformats.org/officeDocument/2006/relationships/image" Target="../media/image1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16.jpeg"/><Relationship Id="rId5" Type="http://schemas.openxmlformats.org/officeDocument/2006/relationships/image" Target="../media/image48.png"/><Relationship Id="rId10" Type="http://schemas.openxmlformats.org/officeDocument/2006/relationships/image" Target="../media/image115.png"/><Relationship Id="rId4" Type="http://schemas.openxmlformats.org/officeDocument/2006/relationships/image" Target="../media/image45.png"/><Relationship Id="rId9" Type="http://schemas.openxmlformats.org/officeDocument/2006/relationships/image" Target="../media/image114.png"/><Relationship Id="rId14" Type="http://schemas.openxmlformats.org/officeDocument/2006/relationships/image" Target="../media/image11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6.png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24.png"/><Relationship Id="rId5" Type="http://schemas.openxmlformats.org/officeDocument/2006/relationships/image" Target="../media/image45.png"/><Relationship Id="rId10" Type="http://schemas.openxmlformats.org/officeDocument/2006/relationships/image" Target="../media/image12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sp>
        <p:nvSpPr>
          <p:cNvPr id="6" name="Object 5"/>
          <p:cNvSpPr txBox="1"/>
          <p:nvPr/>
        </p:nvSpPr>
        <p:spPr>
          <a:xfrm>
            <a:off x="5105400" y="2926274"/>
            <a:ext cx="11934949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0" b="1" spc="-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FUTURE</a:t>
            </a:r>
            <a:endParaRPr lang="en-US" sz="20000" b="1" spc="-300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0421290" y="5318644"/>
            <a:ext cx="6723710" cy="3093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9500" b="1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TECH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8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4542681" y="2781300"/>
            <a:ext cx="3591960" cy="3557118"/>
            <a:chOff x="4512898" y="2768812"/>
            <a:chExt cx="3591960" cy="3557118"/>
          </a:xfrm>
        </p:grpSpPr>
        <p:pic>
          <p:nvPicPr>
            <p:cNvPr id="15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7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sp>
        <p:nvSpPr>
          <p:cNvPr id="18" name="Object 22"/>
          <p:cNvSpPr txBox="1"/>
          <p:nvPr/>
        </p:nvSpPr>
        <p:spPr>
          <a:xfrm>
            <a:off x="13411200" y="1668608"/>
            <a:ext cx="3629149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Team </a:t>
            </a:r>
            <a:r>
              <a:rPr lang="en-US" sz="3100" kern="0" spc="-200" dirty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</a:t>
            </a:r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issplay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23"/>
          <p:cNvSpPr txBox="1"/>
          <p:nvPr/>
        </p:nvSpPr>
        <p:spPr>
          <a:xfrm>
            <a:off x="1872067" y="7946776"/>
            <a:ext cx="1164383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주제: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0" name="그룹 1007"/>
          <p:cNvGrpSpPr/>
          <p:nvPr/>
        </p:nvGrpSpPr>
        <p:grpSpPr>
          <a:xfrm>
            <a:off x="2294305" y="1033527"/>
            <a:ext cx="4258895" cy="4258895"/>
            <a:chOff x="2277516" y="1033527"/>
            <a:chExt cx="4258895" cy="4258895"/>
          </a:xfrm>
        </p:grpSpPr>
        <p:pic>
          <p:nvPicPr>
            <p:cNvPr id="21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sp>
        <p:nvSpPr>
          <p:cNvPr id="22" name="Object 27"/>
          <p:cNvSpPr txBox="1"/>
          <p:nvPr/>
        </p:nvSpPr>
        <p:spPr>
          <a:xfrm>
            <a:off x="1872067" y="8956457"/>
            <a:ext cx="1164383" cy="625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5 Medium" pitchFamily="34" charset="0"/>
                <a:cs typeface="S-Core Dream 5 Medium" pitchFamily="34" charset="0"/>
              </a:rPr>
              <a:t>이름:</a:t>
            </a:r>
            <a:endParaRPr lang="en-US" dirty="0"/>
          </a:p>
        </p:txBody>
      </p:sp>
      <p:sp>
        <p:nvSpPr>
          <p:cNvPr id="23" name="Object 28"/>
          <p:cNvSpPr txBox="1"/>
          <p:nvPr/>
        </p:nvSpPr>
        <p:spPr>
          <a:xfrm>
            <a:off x="2696062" y="9046033"/>
            <a:ext cx="576213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배기표, 서영석, 이종협, 천수빈, 황규민, 최수아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4" name="Object 29"/>
          <p:cNvSpPr txBox="1"/>
          <p:nvPr/>
        </p:nvSpPr>
        <p:spPr>
          <a:xfrm>
            <a:off x="2736682" y="7966590"/>
            <a:ext cx="360197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디스플레이 불량품 감지하는 </a:t>
            </a:r>
          </a:p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센서에 대한 데이터 로그 분석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136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66" y="6509147"/>
            <a:ext cx="3583932" cy="358393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0" y="3203731"/>
            <a:ext cx="2059869" cy="22749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6F1ED"/>
              </a:clrFrom>
              <a:clrTo>
                <a:srgbClr val="F6F1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50" y="1496262"/>
            <a:ext cx="8751708" cy="592198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762800" y="7467543"/>
            <a:ext cx="7961932" cy="560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서영석, 배기표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95238" y="4025538"/>
            <a:ext cx="82805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2800" y="4879724"/>
            <a:ext cx="17157143" cy="560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황규민, 천수빈, 이종협, 최수아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5238" y="6613347"/>
            <a:ext cx="52853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크롤링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589568" y="430904"/>
            <a:ext cx="3574154" cy="4290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34318" y="251287"/>
            <a:ext cx="873427" cy="858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95238" y="1534924"/>
            <a:ext cx="994285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팀 구성 및 역할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08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4" name="Object 15"/>
          <p:cNvSpPr txBox="1"/>
          <p:nvPr/>
        </p:nvSpPr>
        <p:spPr>
          <a:xfrm>
            <a:off x="14706600" y="2934932"/>
            <a:ext cx="25910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72800" y="5321640"/>
            <a:ext cx="5867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수행절차 및 방법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2192000" y="6573600"/>
            <a:ext cx="4496019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Workflow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 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데이터명세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전처리 및 탐색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분석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및 시각화 내용</a:t>
            </a: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63263" y="1075701"/>
            <a:ext cx="28761722" cy="9838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0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work-flow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99528" y="289488"/>
            <a:ext cx="28285038" cy="105295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sp>
        <p:nvSpPr>
          <p:cNvPr id="12" name="Object 6"/>
          <p:cNvSpPr txBox="1"/>
          <p:nvPr/>
        </p:nvSpPr>
        <p:spPr>
          <a:xfrm>
            <a:off x="1695238" y="1534924"/>
            <a:ext cx="994285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명세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48838" y="6946449"/>
            <a:ext cx="4511143" cy="970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키워드에 대한 부가적인 설명을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41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48838" y="6946449"/>
            <a:ext cx="4511143" cy="970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키워드에 대한 부가적인 설명을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75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21351" y="3854911"/>
            <a:ext cx="487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SECOM Dataset </a:t>
            </a:r>
          </a:p>
          <a:p>
            <a:endParaRPr lang="en-US" altLang="ko-KR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-   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반도체 공정 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590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개의 센서 데이터 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수집 기간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: 2008/07/19 ~ 2008/10/17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결측치와 이상치 포함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1" y="3387731"/>
            <a:ext cx="10496666" cy="4763324"/>
          </a:xfrm>
          <a:prstGeom prst="rect">
            <a:avLst/>
          </a:prstGeom>
        </p:spPr>
      </p:pic>
      <p:sp>
        <p:nvSpPr>
          <p:cNvPr id="17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2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82" y="2716030"/>
            <a:ext cx="6856174" cy="6520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6000" y="8841535"/>
            <a:ext cx="57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Pass/Fail column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을 통해 양품과 불량품 수치 확인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296206"/>
            <a:ext cx="6015169" cy="55633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20756" y="8836830"/>
            <a:ext cx="5757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Columns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이름 변경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,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데이터</a:t>
            </a:r>
            <a:r>
              <a:rPr lang="en-US" altLang="ko-KR" sz="20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전처리를 위해 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Time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과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Pass/Fail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열 제거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8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99" y="3009900"/>
            <a:ext cx="5212740" cy="5671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36541" y="8918223"/>
            <a:ext cx="5757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표준편차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== 0,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값이 극단적이고 분석에 필요하지 않은  데이터이므로 제거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2" y="3009900"/>
            <a:ext cx="7792537" cy="4696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71632" y="8918223"/>
            <a:ext cx="7792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표준편차가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에 가까운 값</a:t>
            </a: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-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값이 극단적이고 분석에 필요하지 않은  데이터이므로 똑같이 제거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05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572984"/>
            <a:ext cx="7840169" cy="5096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1430" y="7949528"/>
            <a:ext cx="7840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각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column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과의 상관계수 분석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상관계수가 높은 컬럼은 다른 컬럼에 영향을 받기 쉬운 이유로 분석에서 제외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60" y="1534036"/>
            <a:ext cx="7422292" cy="6135534"/>
          </a:xfrm>
          <a:prstGeom prst="rect">
            <a:avLst/>
          </a:prstGeom>
        </p:spPr>
      </p:pic>
      <p:sp>
        <p:nvSpPr>
          <p:cNvPr id="13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239000" y="1409700"/>
            <a:ext cx="9395329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500" b="1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CONTENTS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8377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1394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9810" y="5113374"/>
            <a:ext cx="2573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프로젝트 배경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9811" y="5730507"/>
            <a:ext cx="545511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8810" y="5113943"/>
            <a:ext cx="315459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팀 구성 및 역할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808814" y="5730507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8377" y="6843912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71390" y="6843914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05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9810" y="7310098"/>
            <a:ext cx="288759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결론 및 향후 과제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79811" y="7927233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08811" y="7310098"/>
            <a:ext cx="1572873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느낀점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8814" y="7927233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597714" y="4647190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035048" y="5113943"/>
            <a:ext cx="28051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수행절차 및 방법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35099" y="5730507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84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29" y="2781300"/>
            <a:ext cx="7276392" cy="54354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1430" y="8517411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결측치 확인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전체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1567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 행 중 결측치 비율이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50%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넘어가는 컬럼 제거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87" y="2781301"/>
            <a:ext cx="7374603" cy="54354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01200" y="851741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결측치가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50%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미만인 값에 대해서는 평균치로 대체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3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953208" y="891752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확인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존재로 비정상적 그래프 존재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44" y="1037794"/>
            <a:ext cx="7772398" cy="22997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5" y="3959723"/>
            <a:ext cx="7275716" cy="45576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44" y="3953431"/>
            <a:ext cx="7277156" cy="45650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94519" y="333363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Pass/Fail </a:t>
            </a:r>
            <a:r>
              <a:rPr lang="ko-KR" altLang="en-US" sz="20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데이터를 각각 분리해서 이상치 확인</a:t>
            </a:r>
            <a:endParaRPr lang="ko-KR" altLang="en-US" sz="2000" dirty="0">
              <a:latin typeface="Noto Sans CJK KR DemiLite (TTF" panose="020B0600000101010101" pitchFamily="50" charset="-127"/>
              <a:ea typeface="Noto Sans CJK KR DemiLite (TTF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30408" y="888016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Fail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확인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존재로 비정상적 그래프 존재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7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571431" y="918166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이상치를 각각 상한값 </a:t>
            </a:r>
            <a:r>
              <a:rPr lang="en-US" altLang="ko-KR" sz="20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/ </a:t>
            </a:r>
            <a:r>
              <a:rPr lang="ko-KR" altLang="en-US" sz="20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하한값으로 대체</a:t>
            </a:r>
            <a:endParaRPr lang="ko-KR" altLang="en-US" sz="2000" dirty="0">
              <a:latin typeface="Noto Sans CJK KR DemiLite (TTF" panose="020B0600000101010101" pitchFamily="50" charset="-127"/>
              <a:ea typeface="Noto Sans CJK KR DemiLite (TTF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31" y="2902700"/>
            <a:ext cx="9322314" cy="6214876"/>
          </a:xfrm>
          <a:prstGeom prst="rect">
            <a:avLst/>
          </a:prstGeom>
        </p:spPr>
      </p:pic>
      <p:sp>
        <p:nvSpPr>
          <p:cNvPr id="10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990278" y="891752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확인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대체로 그래프 안정화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7647" y="888016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Fail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확인 </a:t>
            </a:r>
            <a:r>
              <a:rPr lang="en-US" altLang="ko-KR" sz="20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대체로 그래프 안정화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277" y="4000500"/>
            <a:ext cx="7314789" cy="4569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77647" y="4000500"/>
            <a:ext cx="7283620" cy="4569146"/>
          </a:xfrm>
          <a:prstGeom prst="rect">
            <a:avLst/>
          </a:prstGeom>
        </p:spPr>
      </p:pic>
      <p:sp>
        <p:nvSpPr>
          <p:cNvPr id="14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3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990278" y="891752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비교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대체 전 그래프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7647" y="888016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비교 </a:t>
            </a:r>
            <a:r>
              <a:rPr lang="en-US" altLang="ko-KR" sz="20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대체 후 그래프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05721" y="3676827"/>
            <a:ext cx="7314789" cy="45691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11" y="3688285"/>
            <a:ext cx="7275716" cy="4557688"/>
          </a:xfrm>
          <a:prstGeom prst="rect">
            <a:avLst/>
          </a:prstGeom>
        </p:spPr>
      </p:pic>
      <p:sp>
        <p:nvSpPr>
          <p:cNvPr id="15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1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76" y="3195858"/>
            <a:ext cx="7011378" cy="59539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71" y="3195858"/>
            <a:ext cx="7374124" cy="32966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534400" y="1699104"/>
            <a:ext cx="8441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Sklearn </a:t>
            </a:r>
            <a:r>
              <a:rPr lang="ko-KR" altLang="en-US" sz="3200" b="1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라이브러리와 </a:t>
            </a:r>
            <a:r>
              <a:rPr lang="en-US" altLang="ko-KR" sz="3200" b="1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XGBoost </a:t>
            </a:r>
            <a:r>
              <a:rPr lang="ko-KR" altLang="en-US" sz="3200" b="1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모델을 이용한 예측모델 생성과 </a:t>
            </a:r>
            <a:r>
              <a:rPr lang="ko-KR" altLang="en-US" sz="3200" b="1" dirty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샘</a:t>
            </a:r>
            <a:r>
              <a:rPr lang="ko-KR" altLang="en-US" sz="3200" b="1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플링 방식 별 데이터 비교</a:t>
            </a:r>
            <a:endParaRPr lang="ko-KR" altLang="en-US" sz="3200" b="1" dirty="0">
              <a:latin typeface="Noto Sans CJK KR DemiLite (TTF" panose="020B0600000101010101" pitchFamily="50" charset="-127"/>
              <a:ea typeface="Noto Sans CJK KR DemiLite (TTF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02171" y="6751935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기존 전처리가 완료된 데이터를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train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데이터와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test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분리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</a:t>
            </a:r>
          </a:p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그후 비교를 위해서 표준화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14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13" y="3608400"/>
            <a:ext cx="14943204" cy="43902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5714" y="8501282"/>
            <a:ext cx="687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Under-Sampling</a:t>
            </a:r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Over-Sampling </a:t>
            </a:r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비교</a:t>
            </a:r>
            <a:endParaRPr lang="ko-KR" altLang="en-US" sz="28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7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4400" y="8501282"/>
            <a:ext cx="9011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 </a:t>
            </a:r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와 </a:t>
            </a:r>
            <a:r>
              <a:rPr lang="en-US" altLang="ko-KR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Fail </a:t>
            </a:r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의 데이터 수를 일치시켜 더 나은 결과값 도출</a:t>
            </a:r>
            <a:endParaRPr lang="ko-KR" altLang="en-US" sz="28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898722"/>
            <a:ext cx="5558136" cy="5286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22" y="2540405"/>
            <a:ext cx="6101112" cy="58027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486894" y="5071246"/>
            <a:ext cx="2286000" cy="110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6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60883" y="9002647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Under-Sampling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완료 후 데이터 비교를 위해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train, test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분리 후 표준화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84" y="2582508"/>
            <a:ext cx="7649643" cy="74114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55" y="3088501"/>
            <a:ext cx="8021169" cy="5430008"/>
          </a:xfrm>
          <a:prstGeom prst="rect">
            <a:avLst/>
          </a:prstGeom>
        </p:spPr>
      </p:pic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0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448105"/>
            <a:ext cx="4887007" cy="72781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67" y="2391273"/>
            <a:ext cx="6824464" cy="68244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848601" y="5448300"/>
            <a:ext cx="6165334" cy="31242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546421" y="2448105"/>
            <a:ext cx="2405907" cy="3008934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1493" y="67180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4800" y="4335334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4877" y="79505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47970" y="792929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3840" y="908804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XGBoost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모델을 이용해 혼동행렬로 예측모델 생성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5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30560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10999" y="5127429"/>
            <a:ext cx="481418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프로젝트 배경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53577" y="6631167"/>
            <a:ext cx="516678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이곳에는 세부사항을 적어주세요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237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34441" y="7770262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Over-Sampling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완료 후 데이터 비교를 위해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train, test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분리 후 표준화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933700"/>
            <a:ext cx="6581392" cy="27735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431" y="6172836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SMOTE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를 통해서 기존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대비 부족하던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Fail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데이터를 비율에 맞게 증폭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05" y="2933700"/>
            <a:ext cx="7983064" cy="4296375"/>
          </a:xfrm>
          <a:prstGeom prst="rect">
            <a:avLst/>
          </a:prstGeom>
        </p:spPr>
      </p:pic>
      <p:sp>
        <p:nvSpPr>
          <p:cNvPr id="15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64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38" y="2448104"/>
            <a:ext cx="6639939" cy="6639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48601" y="5448300"/>
            <a:ext cx="6165334" cy="31242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546421" y="2448105"/>
            <a:ext cx="2405907" cy="3008934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1493" y="67180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4800" y="4335334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4877" y="79505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47970" y="792929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3840" y="908804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XGBoost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모델을 이용해 혼동행렬로 예측모델 생성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76" y="2582508"/>
            <a:ext cx="5138310" cy="33364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910" y="5918948"/>
            <a:ext cx="5811061" cy="4210638"/>
          </a:xfrm>
          <a:prstGeom prst="rect">
            <a:avLst/>
          </a:prstGeom>
        </p:spPr>
      </p:pic>
      <p:sp>
        <p:nvSpPr>
          <p:cNvPr id="21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38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" y="2902726"/>
            <a:ext cx="16175768" cy="61173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15787" y="9142315"/>
            <a:ext cx="352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각 샘플링 별 정확도 비교</a:t>
            </a:r>
            <a:endParaRPr lang="ko-KR" altLang="en-US" sz="2400" dirty="0"/>
          </a:p>
        </p:txBody>
      </p:sp>
      <p:sp>
        <p:nvSpPr>
          <p:cNvPr id="13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9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354434"/>
            <a:ext cx="9253920" cy="7948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6200" y="2933700"/>
            <a:ext cx="48710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XGBoost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모델을 통해서 각 센서들 중 불량 요인을 만들어내는데 중요한 센서들을 그래프로 추출 가능</a:t>
            </a:r>
            <a:endParaRPr lang="ko-KR" altLang="en-US" sz="3600" dirty="0"/>
          </a:p>
        </p:txBody>
      </p:sp>
      <p:sp>
        <p:nvSpPr>
          <p:cNvPr id="13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14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170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769393"/>
            <a:ext cx="8696918" cy="3692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6" y="2614687"/>
            <a:ext cx="6459259" cy="26526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98262" y="3176431"/>
            <a:ext cx="926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 불량률 공정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관련 머신러닝을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 시킨 모델보다 테스트한 모델의 수가 많음을 확인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618296"/>
            <a:ext cx="9250625" cy="63445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14" b="-2904"/>
          <a:stretch/>
        </p:blipFill>
        <p:spPr>
          <a:xfrm>
            <a:off x="231302" y="3961270"/>
            <a:ext cx="7156909" cy="44231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3561"/>
          <a:stretch/>
        </p:blipFill>
        <p:spPr>
          <a:xfrm>
            <a:off x="7801531" y="793528"/>
            <a:ext cx="6212403" cy="2375087"/>
          </a:xfrm>
          <a:prstGeom prst="rect">
            <a:avLst/>
          </a:prstGeom>
        </p:spPr>
      </p:pic>
      <p:sp>
        <p:nvSpPr>
          <p:cNvPr id="18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28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195" y="2789224"/>
            <a:ext cx="11847576" cy="6438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47" y="1569223"/>
            <a:ext cx="7568682" cy="1669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87000" y="3543300"/>
            <a:ext cx="67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 수율은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85.2%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가지의 불량률이 존재한다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728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08" y="1237870"/>
            <a:ext cx="11776192" cy="64001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07" y="2582508"/>
            <a:ext cx="7246498" cy="61077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7753" y="9311090"/>
            <a:ext cx="110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Edge-Ring - Edge-Loc - Center - Loc - Scratch - Random - Donut - Near-full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순으로 분량률 확인</a:t>
            </a:r>
          </a:p>
        </p:txBody>
      </p:sp>
      <p:sp>
        <p:nvSpPr>
          <p:cNvPr id="22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883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314700"/>
            <a:ext cx="8826836" cy="69382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12" y="1313735"/>
            <a:ext cx="8979455" cy="22751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63200" y="3695700"/>
            <a:ext cx="753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 크기가 커질수록 불량률 감소 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=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웨이퍼크기가 작을수록 수율도 낮아진다</a:t>
            </a:r>
          </a:p>
        </p:txBody>
      </p:sp>
      <p:sp>
        <p:nvSpPr>
          <p:cNvPr id="17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1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38" y="3666743"/>
            <a:ext cx="401976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배경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783810" y="2664524"/>
            <a:ext cx="103161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디스플레이 불량품 감지하는 센서에 대한 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데이터 로그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367774" y="1970190"/>
            <a:ext cx="9587465" cy="553998"/>
            <a:chOff x="9367774" y="1970190"/>
            <a:chExt cx="9587465" cy="553998"/>
          </a:xfrm>
        </p:grpSpPr>
        <p:sp>
          <p:nvSpPr>
            <p:cNvPr id="14" name="Object 14"/>
            <p:cNvSpPr txBox="1"/>
            <p:nvPr/>
          </p:nvSpPr>
          <p:spPr>
            <a:xfrm>
              <a:off x="9783810" y="1970190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R (TTF)" panose="020B0500000000000000" pitchFamily="50" charset="-127"/>
                  <a:ea typeface="Noto Sans Mono CJK KR R (TTF)" panose="020B0500000000000000" pitchFamily="50" charset="-127"/>
                  <a:cs typeface="S-Core Dream 5 Medium" pitchFamily="34" charset="0"/>
                </a:rPr>
                <a:t>프로젝트 주제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</a:endParaRPr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9367774" y="2186359"/>
              <a:ext cx="160149" cy="160149"/>
              <a:chOff x="9367774" y="2186359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67774" y="2186359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19" name="Object 19"/>
          <p:cNvSpPr txBox="1"/>
          <p:nvPr/>
        </p:nvSpPr>
        <p:spPr>
          <a:xfrm>
            <a:off x="9783810" y="5087314"/>
            <a:ext cx="1026718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컨셉, 훈련내용과의 관련성, 개발환경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367774" y="4392990"/>
            <a:ext cx="9587465" cy="553998"/>
            <a:chOff x="9367774" y="4392990"/>
            <a:chExt cx="9587465" cy="553998"/>
          </a:xfrm>
        </p:grpSpPr>
        <p:sp>
          <p:nvSpPr>
            <p:cNvPr id="21" name="Object 21"/>
            <p:cNvSpPr txBox="1"/>
            <p:nvPr/>
          </p:nvSpPr>
          <p:spPr>
            <a:xfrm>
              <a:off x="9783810" y="4392990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Bold" panose="020B0800000000000000" pitchFamily="34" charset="-127"/>
                  <a:ea typeface="Noto Sans Mono CJK KR Bold" panose="020B0800000000000000" pitchFamily="34" charset="-127"/>
                  <a:cs typeface="S-Core Dream 5 Medium" pitchFamily="34" charset="0"/>
                </a:rPr>
                <a:t>프로젝트 개요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9367774" y="4609155"/>
              <a:ext cx="160149" cy="160149"/>
              <a:chOff x="9367774" y="4609155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67774" y="4609155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26" name="Object 26"/>
          <p:cNvSpPr txBox="1"/>
          <p:nvPr/>
        </p:nvSpPr>
        <p:spPr>
          <a:xfrm>
            <a:off x="9783783" y="7395820"/>
            <a:ext cx="1026718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세부내용을 더 쓰고 싶으면, 이 그룹을 하단에 복사해서 사용해주세요.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9367774" y="6701495"/>
            <a:ext cx="9587465" cy="553998"/>
            <a:chOff x="9367774" y="6701495"/>
            <a:chExt cx="9587465" cy="553998"/>
          </a:xfrm>
        </p:grpSpPr>
        <p:sp>
          <p:nvSpPr>
            <p:cNvPr id="28" name="Object 28"/>
            <p:cNvSpPr txBox="1"/>
            <p:nvPr/>
          </p:nvSpPr>
          <p:spPr>
            <a:xfrm>
              <a:off x="9783810" y="6701495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Bold" panose="020B0800000000000000" pitchFamily="34" charset="-127"/>
                  <a:ea typeface="Noto Sans Mono CJK KR Bold" panose="020B0800000000000000" pitchFamily="34" charset="-127"/>
                  <a:cs typeface="S-Core Dream 5 Medium" pitchFamily="34" charset="0"/>
                </a:rPr>
                <a:t>프로젝트 구조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9367774" y="6917657"/>
              <a:ext cx="160149" cy="160149"/>
              <a:chOff x="9367774" y="6917657"/>
              <a:chExt cx="160149" cy="16014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67774" y="6917657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5" name="Object 13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05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15" y="1078588"/>
            <a:ext cx="8314012" cy="32279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09900"/>
            <a:ext cx="8800601" cy="69175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10801" y="4306540"/>
            <a:ext cx="768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웨이퍼작은것에 대부분의 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Lot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를 사용하는듯 함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... </a:t>
            </a:r>
            <a:r>
              <a:rPr lang="en-US" altLang="ko-KR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??</a:t>
            </a:r>
            <a:endParaRPr lang="en-US" altLang="ko-KR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474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985002"/>
            <a:ext cx="8469998" cy="3345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5" y="3009900"/>
            <a:ext cx="8762444" cy="70953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0" y="4330802"/>
            <a:ext cx="693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lotname(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특정부품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과 불량 유형과는 상관관계가 있지 않다 </a:t>
            </a:r>
          </a:p>
        </p:txBody>
      </p:sp>
      <p:sp>
        <p:nvSpPr>
          <p:cNvPr id="17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710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622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364" y="612261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5710852"/>
            <a:ext cx="3784572" cy="61627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39226" y="3441947"/>
            <a:ext cx="716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부터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까지 있으나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이상의 데이터는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수가 적어 표에 잘 보이지 않으므로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500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초과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미만으로 정하여 시각화하기로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결정하였습니다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미만인 게 가장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많습니다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불량유형별로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하여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불량이 아닌 것이 가장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많습니다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2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15" name="그룹 1002"/>
          <p:cNvGrpSpPr/>
          <p:nvPr/>
        </p:nvGrpSpPr>
        <p:grpSpPr>
          <a:xfrm>
            <a:off x="995497" y="3343681"/>
            <a:ext cx="4283414" cy="2325496"/>
            <a:chOff x="1666667" y="3157073"/>
            <a:chExt cx="4139104" cy="2217008"/>
          </a:xfrm>
        </p:grpSpPr>
        <p:pic>
          <p:nvPicPr>
            <p:cNvPr id="16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67" y="3157073"/>
              <a:ext cx="4139104" cy="2217008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5545485" y="3343681"/>
            <a:ext cx="4619418" cy="2622703"/>
            <a:chOff x="5845083" y="3120448"/>
            <a:chExt cx="3851945" cy="23809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5083" y="3120448"/>
              <a:ext cx="3851945" cy="238098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6371666"/>
            <a:ext cx="3209925" cy="533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7" y="5792804"/>
            <a:ext cx="2790825" cy="659612"/>
          </a:xfrm>
          <a:prstGeom prst="rect">
            <a:avLst/>
          </a:prstGeom>
        </p:spPr>
      </p:pic>
      <p:sp>
        <p:nvSpPr>
          <p:cNvPr id="2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68907" y="3098535"/>
            <a:ext cx="716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    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불량유형 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 열을 기준으로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    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를 시각화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테스트에서 불량이 많이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줄어들었습니다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트레이닝에서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center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불량유형이 많았으나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테스트에서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많이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감소하였습니다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2980721"/>
            <a:ext cx="4675019" cy="2470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1" y="6527245"/>
            <a:ext cx="4632687" cy="25213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55" y="2963501"/>
            <a:ext cx="4584246" cy="2794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14" y="6487760"/>
            <a:ext cx="4655796" cy="29235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67" y="5769393"/>
            <a:ext cx="4246796" cy="5102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27" y="5738102"/>
            <a:ext cx="4399366" cy="5907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73" y="9411296"/>
            <a:ext cx="4667250" cy="5810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1" y="9466552"/>
            <a:ext cx="4181475" cy="390525"/>
          </a:xfrm>
          <a:prstGeom prst="rect">
            <a:avLst/>
          </a:prstGeom>
        </p:spPr>
      </p:pic>
      <p:sp>
        <p:nvSpPr>
          <p:cNvPr id="26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9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grpSp>
        <p:nvGrpSpPr>
          <p:cNvPr id="23" name="그룹 1006"/>
          <p:cNvGrpSpPr/>
          <p:nvPr/>
        </p:nvGrpSpPr>
        <p:grpSpPr>
          <a:xfrm>
            <a:off x="5793527" y="2719766"/>
            <a:ext cx="4359961" cy="2735875"/>
            <a:chOff x="6038095" y="5617539"/>
            <a:chExt cx="4359961" cy="2735875"/>
          </a:xfrm>
        </p:grpSpPr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8095" y="5617539"/>
              <a:ext cx="4359961" cy="273587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0476453" y="3071408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scatterplot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boxplot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불량유형을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파이차트로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4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불량유형에서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제외하여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(edge-ring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31" name="그룹 1011"/>
          <p:cNvGrpSpPr/>
          <p:nvPr/>
        </p:nvGrpSpPr>
        <p:grpSpPr>
          <a:xfrm>
            <a:off x="1432836" y="6171713"/>
            <a:ext cx="3576025" cy="3462039"/>
            <a:chOff x="7573936" y="7707088"/>
            <a:chExt cx="3576025" cy="3462039"/>
          </a:xfrm>
        </p:grpSpPr>
        <p:pic>
          <p:nvPicPr>
            <p:cNvPr id="3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3936" y="7707088"/>
              <a:ext cx="3576025" cy="3462039"/>
            </a:xfrm>
            <a:prstGeom prst="rect">
              <a:avLst/>
            </a:prstGeom>
          </p:spPr>
        </p:pic>
      </p:grpSp>
      <p:grpSp>
        <p:nvGrpSpPr>
          <p:cNvPr id="33" name="그룹 1012"/>
          <p:cNvGrpSpPr/>
          <p:nvPr/>
        </p:nvGrpSpPr>
        <p:grpSpPr>
          <a:xfrm>
            <a:off x="5667978" y="5832487"/>
            <a:ext cx="4405529" cy="3448402"/>
            <a:chOff x="10885115" y="8188891"/>
            <a:chExt cx="4405529" cy="3448402"/>
          </a:xfrm>
        </p:grpSpPr>
        <p:pic>
          <p:nvPicPr>
            <p:cNvPr id="34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5115" y="8188891"/>
              <a:ext cx="4405529" cy="344840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2" y="2775473"/>
            <a:ext cx="4418680" cy="27746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90" y="7949528"/>
            <a:ext cx="1880072" cy="23354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16" y="5537212"/>
            <a:ext cx="3971925" cy="59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173" y="9117254"/>
            <a:ext cx="4467225" cy="1104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1" y="5535590"/>
            <a:ext cx="3658336" cy="881790"/>
          </a:xfrm>
          <a:prstGeom prst="rect">
            <a:avLst/>
          </a:prstGeom>
        </p:spPr>
      </p:pic>
      <p:sp>
        <p:nvSpPr>
          <p:cNvPr id="2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93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140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43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4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371725"/>
            <a:ext cx="7724775" cy="6200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809" y="1714500"/>
            <a:ext cx="8486775" cy="7248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896302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유형별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개수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0" y="9270399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유형별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크기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5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273"/>
            <a:ext cx="7924800" cy="6079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067800" y="3695700"/>
            <a:ext cx="7852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유형에 따른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 를 구하여 불량률과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어느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유형이 가장 많이 나오는지에 대한  분석을 해보았습니다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총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172950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중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양품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147431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85.24%,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불량품은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15.76%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정도 나오는 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불량품 중에는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9680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가장 높고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가장 낮게 낮습니다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그러므로 불량 유형 중 흔히 나는 불량 유형이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이라는 것을 알 수 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43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44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204089" y="101711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개수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06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6240" y="7012826"/>
            <a:ext cx="3090317" cy="7239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173629" y="1700475"/>
            <a:ext cx="483583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Edge-Loc’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다른  불량 유형에 비하여 차이가 적은 편으로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7.5%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1109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6.9%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0.6%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차이를 보였습니다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1075,2126,3036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세개의 크기가 비슷하게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1075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21.1%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나타났고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2126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15.7%, 3036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14.7%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이외의 크기는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차이가 크지 않는걸로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‘Random’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밑인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1638, 533, 1080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비슷한 수치를 나타냈으며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외에의 크기는 비슷한 비율을 나타냈습니다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741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516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보다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4.7%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26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220400" y="1929600"/>
            <a:ext cx="9219600" cy="8056800"/>
            <a:chOff x="1220400" y="1929600"/>
            <a:chExt cx="9219600" cy="8056800"/>
          </a:xfrm>
        </p:grpSpPr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200" y="1929600"/>
              <a:ext cx="4057200" cy="4122000"/>
            </a:xfrm>
            <a:prstGeom prst="rect">
              <a:avLst/>
            </a:prstGeom>
          </p:spPr>
        </p:pic>
        <p:pic>
          <p:nvPicPr>
            <p:cNvPr id="15" name="그림 14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400" y="1929600"/>
              <a:ext cx="4057200" cy="4122000"/>
            </a:xfrm>
            <a:prstGeom prst="rect">
              <a:avLst/>
            </a:prstGeom>
          </p:spPr>
        </p:pic>
        <p:pic>
          <p:nvPicPr>
            <p:cNvPr id="20" name="그림 19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00" y="5864400"/>
              <a:ext cx="4057200" cy="4122000"/>
            </a:xfrm>
            <a:prstGeom prst="rect">
              <a:avLst/>
            </a:prstGeom>
          </p:spPr>
        </p:pic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00" y="5864400"/>
              <a:ext cx="4057200" cy="4122000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4089" y="101711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불량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유형별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3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3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주제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6667" y="2482410"/>
            <a:ext cx="1600904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: 디스플레이 불량품 감지하는 센서에 대한 데이터 로그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48838" y="6946449"/>
            <a:ext cx="4511143" cy="970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키워드에 대한 부가적인 설명을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64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grpSp>
        <p:nvGrpSpPr>
          <p:cNvPr id="26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1173629" y="2247900"/>
            <a:ext cx="483583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‘Center’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51.0%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 압도적으로  높은 수치를 나타내고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904(5.7%), 1226(4.0%)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‘Donut’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1334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42.2%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압도적으로 높은 수치를 나타냈고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845(7.9%), 1080(5.9 %)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‘Loc’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533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많이 나온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776(6.7%)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1.6%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‘Scratch’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가장 작은 차이가 나는 불량유형입니다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첫번째와 두번째가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나고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번째와도 약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정도 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19200" y="1927830"/>
            <a:ext cx="9220200" cy="8168782"/>
            <a:chOff x="1219200" y="1927830"/>
            <a:chExt cx="9220200" cy="8168782"/>
          </a:xfrm>
        </p:grpSpPr>
        <p:pic>
          <p:nvPicPr>
            <p:cNvPr id="4" name="그림 3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927830"/>
              <a:ext cx="4058488" cy="4233600"/>
            </a:xfrm>
            <a:prstGeom prst="rect">
              <a:avLst/>
            </a:prstGeom>
          </p:spPr>
        </p:pic>
        <p:pic>
          <p:nvPicPr>
            <p:cNvPr id="30" name="그림 29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24" y="5864400"/>
              <a:ext cx="4056532" cy="4232212"/>
            </a:xfrm>
            <a:prstGeom prst="rect">
              <a:avLst/>
            </a:prstGeom>
          </p:spPr>
        </p:pic>
        <p:pic>
          <p:nvPicPr>
            <p:cNvPr id="31" name="그림 30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68" y="5864288"/>
              <a:ext cx="4056532" cy="4232212"/>
            </a:xfrm>
            <a:prstGeom prst="rect">
              <a:avLst/>
            </a:prstGeom>
          </p:spPr>
        </p:pic>
        <p:pic>
          <p:nvPicPr>
            <p:cNvPr id="32" name="그림 31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595" y="1929600"/>
              <a:ext cx="4058488" cy="42336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04089" y="101711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60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19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반도체 공정 분석 및 시각화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76794" y="1417638"/>
            <a:ext cx="10084798" cy="760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3" y="2194697"/>
            <a:ext cx="9875792" cy="3814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63" y="6210300"/>
            <a:ext cx="10578738" cy="25908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1811000" y="929957"/>
            <a:ext cx="5040086" cy="453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Pass/Fail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시각화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3713" y="2221911"/>
            <a:ext cx="7285578" cy="6314168"/>
          </a:xfrm>
          <a:prstGeom prst="rect">
            <a:avLst/>
          </a:prstGeom>
        </p:spPr>
      </p:pic>
      <p:sp>
        <p:nvSpPr>
          <p:cNvPr id="1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8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79" y="495300"/>
            <a:ext cx="4968227" cy="426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62500"/>
            <a:ext cx="3841531" cy="2590800"/>
          </a:xfrm>
          <a:prstGeom prst="rect">
            <a:avLst/>
          </a:prstGeom>
        </p:spPr>
      </p:pic>
      <p:sp>
        <p:nvSpPr>
          <p:cNvPr id="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59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Correlation</a:t>
            </a:r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을 통해 센서와 불량 </a:t>
            </a:r>
            <a:r>
              <a:rPr lang="en-US" altLang="ko-KR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/>
            </a:r>
            <a:br>
              <a:rPr lang="en-US" altLang="ko-KR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</a:br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여부 </a:t>
            </a:r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간 상관성 분석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8613"/>
            <a:ext cx="8077200" cy="713166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9656618" y="274638"/>
            <a:ext cx="8229600" cy="75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Sort</a:t>
            </a:r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를 통해 절댓값 내림차순 정렬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417638"/>
            <a:ext cx="9100912" cy="734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Seaborn </a:t>
            </a:r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히트맵 시각화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90083"/>
            <a:ext cx="7772400" cy="75969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" y="1371600"/>
            <a:ext cx="7016750" cy="1295400"/>
          </a:xfrm>
          <a:prstGeom prst="rect">
            <a:avLst/>
          </a:prstGeom>
        </p:spPr>
      </p:pic>
      <p:sp>
        <p:nvSpPr>
          <p:cNvPr id="13" name="제목 6"/>
          <p:cNvSpPr txBox="1">
            <a:spLocks/>
          </p:cNvSpPr>
          <p:nvPr/>
        </p:nvSpPr>
        <p:spPr>
          <a:xfrm>
            <a:off x="92964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관계 파악 다중 산점도그래프</a:t>
            </a:r>
            <a:endParaRPr lang="ko-KR" altLang="en-US" sz="3600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54" y="1638300"/>
            <a:ext cx="8596745" cy="79433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575" y="7883195"/>
            <a:ext cx="2505425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웨이퍼 불량 데이터 분석 및 시각화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28900"/>
            <a:ext cx="6539593" cy="3429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428029"/>
            <a:ext cx="2895600" cy="9178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6057900"/>
            <a:ext cx="7236279" cy="39397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886972"/>
            <a:ext cx="7159250" cy="3880714"/>
          </a:xfrm>
          <a:prstGeom prst="rect">
            <a:avLst/>
          </a:prstGeom>
        </p:spPr>
      </p:pic>
      <p:sp>
        <p:nvSpPr>
          <p:cNvPr id="7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79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3201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불량유형 별 개수 시각화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0700"/>
            <a:ext cx="8229600" cy="7270659"/>
          </a:xfrm>
        </p:spPr>
      </p:pic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4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6138"/>
            <a:ext cx="11589333" cy="883126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25" y="5261769"/>
            <a:ext cx="9937167" cy="4272707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40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32" y="0"/>
            <a:ext cx="7910491" cy="4000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32" y="4000500"/>
            <a:ext cx="8380535" cy="579120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516767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웨이퍼 크기 산점도 시각화  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개요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6667" y="4080845"/>
            <a:ext cx="1389243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과거 1930년대 영국에서 흑백 브라운관(CRT)를 출시를 시작으로 많은 디스플레이 기기는 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 시장의 큰 변화를 맞이하게 되었다.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디스플레이산업 역시 새로운 시장을 형성하며 한 단계 업그레이드 됐다.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앞으로의 전망역시 LCD를 위주로 발전과 변화를 맞이 할 텐데 이 중요한 구성 요소로 TFT가 있는데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그래서 우리는 그 중요한 TFT를 구성하고 있는 반도체 요소들의 다양한 불량원인과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제일 잘 발생하는 불량은 뭐가 있는 분석을 하려고 한다.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6667" y="2482410"/>
            <a:ext cx="176233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: 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분석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 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이유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404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381" y="6631171"/>
            <a:ext cx="10287219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[결론 및 향후과제] 분석에 대한 결론 및 향후 현 분석 및 시각화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결과를 발전시킬 수 있는 방향을 제시한다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2381" y="5127429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결론 및 </a:t>
            </a: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향후과제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531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2600" y="2700857"/>
            <a:ext cx="3416363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97000" y="5127429"/>
            <a:ext cx="252818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느낀점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8401" y="6631171"/>
            <a:ext cx="1027191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[느낀 점]은 프로젝트 수행에서 개인, 우리 팀이 잘한 부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분과 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아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쉬운 점을 작성한다. 또한 프로젝트를 수행하면서 느낀 수행 상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어려움, 갈등요소 등을 작성하고 이를 해결한 방법을 작성한다.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411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09524" y="2190431"/>
            <a:ext cx="16103714" cy="6155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THANK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YOU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09524" y="1578982"/>
            <a:ext cx="2620358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2023 </a:t>
            </a:r>
            <a:r>
              <a:rPr lang="ko-KR" altLang="en-US" sz="31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프로젝트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20800" y="8174129"/>
            <a:ext cx="2683962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4 Regular" pitchFamily="34" charset="0"/>
              </a:rPr>
              <a:t>Team Dissplay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713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개요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6666" y="4021905"/>
            <a:ext cx="7858333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데이터 수집 및  시각화 , 크롤링을 통한 워드클라우드 만들기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48838" y="6946449"/>
            <a:ext cx="4511143" cy="970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키워드에 대한 부가적인 설명을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6667" y="2482410"/>
            <a:ext cx="328633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:</a:t>
            </a:r>
            <a:r>
              <a:rPr kumimoji="0" lang="en-US" sz="2500" b="0" i="0" u="none" strike="noStrike" kern="0" cap="none" spc="-200" normalizeH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훈련내용과의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 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관련성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80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4393" y="6503764"/>
            <a:ext cx="12491513" cy="1069570"/>
            <a:chOff x="3104393" y="6503764"/>
            <a:chExt cx="12491513" cy="106957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23810" y="6503764"/>
              <a:ext cx="12457143" cy="72326"/>
              <a:chOff x="3123810" y="6503764"/>
              <a:chExt cx="12457143" cy="723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123810" y="6503764"/>
                <a:ext cx="12457143" cy="7232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643867" y="7040481"/>
              <a:ext cx="993379" cy="72326"/>
              <a:chOff x="2643867" y="7040481"/>
              <a:chExt cx="993379" cy="723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643867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779119" y="7040481"/>
              <a:ext cx="993379" cy="72326"/>
              <a:chOff x="6779119" y="7040481"/>
              <a:chExt cx="993379" cy="723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6779119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914371" y="7040481"/>
              <a:ext cx="993379" cy="72326"/>
              <a:chOff x="10914371" y="7040481"/>
              <a:chExt cx="993379" cy="723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0914371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063054" y="7040481"/>
              <a:ext cx="993379" cy="72326"/>
              <a:chOff x="15063054" y="7040481"/>
              <a:chExt cx="993379" cy="723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5063054" y="7040481"/>
                <a:ext cx="993379" cy="7232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358730" y="5313388"/>
            <a:ext cx="8101587" cy="72326"/>
            <a:chOff x="5358730" y="5313388"/>
            <a:chExt cx="8101587" cy="72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730" y="5313388"/>
              <a:ext cx="8101587" cy="723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3691" y="7611905"/>
            <a:ext cx="3613731" cy="1229261"/>
            <a:chOff x="1333691" y="7611905"/>
            <a:chExt cx="3613731" cy="12292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691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68943" y="7611905"/>
            <a:ext cx="3613731" cy="1229261"/>
            <a:chOff x="5468943" y="7611905"/>
            <a:chExt cx="3613731" cy="12292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8943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04195" y="7611905"/>
            <a:ext cx="3613731" cy="1229261"/>
            <a:chOff x="9604195" y="7611905"/>
            <a:chExt cx="3613731" cy="12292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4195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52878" y="7611905"/>
            <a:ext cx="3613731" cy="1229261"/>
            <a:chOff x="13752878" y="7611905"/>
            <a:chExt cx="3613731" cy="12292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2878" y="7611905"/>
              <a:ext cx="3613731" cy="122926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646750" y="7817746"/>
            <a:ext cx="298761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93690" y="8243630"/>
            <a:ext cx="34937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82002" y="7817746"/>
            <a:ext cx="298761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28942" y="8243630"/>
            <a:ext cx="34937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17254" y="7817746"/>
            <a:ext cx="298761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64194" y="8243630"/>
            <a:ext cx="34937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065937" y="7817746"/>
            <a:ext cx="298761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812877" y="8243630"/>
            <a:ext cx="34937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95239" y="1534924"/>
            <a:ext cx="408676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구조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7305119" y="3255660"/>
            <a:ext cx="3753082" cy="1416959"/>
            <a:chOff x="7305119" y="3255660"/>
            <a:chExt cx="3753082" cy="14169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94621" y="4072241"/>
              <a:ext cx="120774" cy="600378"/>
              <a:chOff x="9194621" y="4072241"/>
              <a:chExt cx="120774" cy="60037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194621" y="4072241"/>
                <a:ext cx="120774" cy="60037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305119" y="3255660"/>
              <a:ext cx="3753082" cy="785575"/>
              <a:chOff x="7305119" y="3255660"/>
              <a:chExt cx="3753082" cy="78557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05119" y="3255660"/>
                <a:ext cx="3753082" cy="785575"/>
              </a:xfrm>
              <a:prstGeom prst="rect">
                <a:avLst/>
              </a:prstGeom>
            </p:spPr>
          </p:pic>
        </p:grpSp>
      </p:grpSp>
      <p:sp>
        <p:nvSpPr>
          <p:cNvPr id="56" name="Object 56"/>
          <p:cNvSpPr txBox="1"/>
          <p:nvPr/>
        </p:nvSpPr>
        <p:spPr>
          <a:xfrm>
            <a:off x="6637977" y="3416400"/>
            <a:ext cx="50629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5 Medium" pitchFamily="34" charset="0"/>
              </a:rPr>
              <a:t>데이터분석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2803727" y="4828571"/>
            <a:ext cx="3393622" cy="1762283"/>
            <a:chOff x="2803727" y="4828571"/>
            <a:chExt cx="3393622" cy="176228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440151" y="5774603"/>
              <a:ext cx="120774" cy="816251"/>
              <a:chOff x="4440151" y="5774603"/>
              <a:chExt cx="120774" cy="81625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4440151" y="5774603"/>
                <a:ext cx="120774" cy="81625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803727" y="4828571"/>
              <a:ext cx="3393622" cy="1114286"/>
              <a:chOff x="2803727" y="4828571"/>
              <a:chExt cx="3393622" cy="111428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03727" y="4828571"/>
                <a:ext cx="3393622" cy="1114286"/>
              </a:xfrm>
              <a:prstGeom prst="rect">
                <a:avLst/>
              </a:prstGeom>
            </p:spPr>
          </p:pic>
        </p:grpSp>
      </p:grpSp>
      <p:sp>
        <p:nvSpPr>
          <p:cNvPr id="65" name="Object 65"/>
          <p:cNvSpPr txBox="1"/>
          <p:nvPr/>
        </p:nvSpPr>
        <p:spPr>
          <a:xfrm>
            <a:off x="2907044" y="5005943"/>
            <a:ext cx="318202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6 Bold" pitchFamily="34" charset="0"/>
              </a:rPr>
              <a:t>데이터수집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664736" y="5406608"/>
            <a:ext cx="3721075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>
            <a:off x="7446046" y="4828571"/>
            <a:ext cx="3393622" cy="1762283"/>
            <a:chOff x="7446046" y="4828571"/>
            <a:chExt cx="3393622" cy="176228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180952" y="5752381"/>
              <a:ext cx="120774" cy="838474"/>
              <a:chOff x="9180952" y="5752381"/>
              <a:chExt cx="120774" cy="83847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9180952" y="5752381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446046" y="4828571"/>
              <a:ext cx="3393622" cy="1114286"/>
              <a:chOff x="7446046" y="4828571"/>
              <a:chExt cx="3393622" cy="111428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46046" y="4828571"/>
                <a:ext cx="3393622" cy="1114286"/>
              </a:xfrm>
              <a:prstGeom prst="rect">
                <a:avLst/>
              </a:prstGeom>
            </p:spPr>
          </p:pic>
        </p:grpSp>
      </p:grpSp>
      <p:sp>
        <p:nvSpPr>
          <p:cNvPr id="75" name="Object 75"/>
          <p:cNvSpPr txBox="1"/>
          <p:nvPr/>
        </p:nvSpPr>
        <p:spPr>
          <a:xfrm>
            <a:off x="7549358" y="5005943"/>
            <a:ext cx="318202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6 Bold" pitchFamily="34" charset="0"/>
              </a:rPr>
              <a:t>전처리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307055" y="5406608"/>
            <a:ext cx="3721075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12088365" y="4828571"/>
            <a:ext cx="3393622" cy="1762283"/>
            <a:chOff x="12088365" y="4828571"/>
            <a:chExt cx="3393622" cy="176228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3785176" y="5752381"/>
              <a:ext cx="120774" cy="838474"/>
              <a:chOff x="13785176" y="5752381"/>
              <a:chExt cx="120774" cy="83847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13785176" y="5752381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088365" y="4828571"/>
              <a:ext cx="3393622" cy="1114286"/>
              <a:chOff x="12088365" y="4828571"/>
              <a:chExt cx="3393622" cy="111428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88365" y="4828571"/>
                <a:ext cx="3393622" cy="1114286"/>
              </a:xfrm>
              <a:prstGeom prst="rect">
                <a:avLst/>
              </a:prstGeom>
            </p:spPr>
          </p:pic>
        </p:grpSp>
      </p:grpSp>
      <p:sp>
        <p:nvSpPr>
          <p:cNvPr id="85" name="Object 85"/>
          <p:cNvSpPr txBox="1"/>
          <p:nvPr/>
        </p:nvSpPr>
        <p:spPr>
          <a:xfrm>
            <a:off x="12191663" y="5005943"/>
            <a:ext cx="318202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6 Bold" pitchFamily="34" charset="0"/>
              </a:rPr>
              <a:t>크롤링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949374" y="5406608"/>
            <a:ext cx="3721075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  <p:sp>
        <p:nvSpPr>
          <p:cNvPr id="7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7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67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82861" y="6591300"/>
            <a:ext cx="10771429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이곳에는 세부사항을 적어주세요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챕터에 대한 간략한 설명을 적어주세요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입력해주셔도 됩니다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52381" y="5127429"/>
            <a:ext cx="5867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팀 구성 및 역할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372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1534</Words>
  <Application>Microsoft Office PowerPoint</Application>
  <PresentationFormat>사용자 지정</PresentationFormat>
  <Paragraphs>409</Paragraphs>
  <Slides>62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90" baseType="lpstr">
      <vt:lpstr>?? ??</vt:lpstr>
      <vt:lpstr>휴먼엑스포</vt:lpstr>
      <vt:lpstr>S-Core Dream 6 Bold</vt:lpstr>
      <vt:lpstr>Noto Sans KR Medium</vt:lpstr>
      <vt:lpstr>G마켓 산스 Medium</vt:lpstr>
      <vt:lpstr>G마켓 산스 TTF Medium</vt:lpstr>
      <vt:lpstr>S-Core Dream 4 Regular</vt:lpstr>
      <vt:lpstr>휴먼모음T</vt:lpstr>
      <vt:lpstr>Bebas</vt:lpstr>
      <vt:lpstr>에스코어 드림 7 ExtraBold</vt:lpstr>
      <vt:lpstr>S-Core Dream 7 ExtraBold</vt:lpstr>
      <vt:lpstr>Noto Sans</vt:lpstr>
      <vt:lpstr>Noto Sans CJK KR Regular</vt:lpstr>
      <vt:lpstr>Noto Sans CJK KR DemiLight</vt:lpstr>
      <vt:lpstr>Noto Sans Mono CJK KR Regular</vt:lpstr>
      <vt:lpstr>Noto Sans Mono CJK KR Bold</vt:lpstr>
      <vt:lpstr>Calibri</vt:lpstr>
      <vt:lpstr>S-Core Dream 3 Light</vt:lpstr>
      <vt:lpstr>Noto Sans Mono CJK KR R (TTF)</vt:lpstr>
      <vt:lpstr>맑은 고딕</vt:lpstr>
      <vt:lpstr>함초롬돋움</vt:lpstr>
      <vt:lpstr>Noto Sans CJK KR DemiLite (TTF)</vt:lpstr>
      <vt:lpstr>Noto Sans KR Thin</vt:lpstr>
      <vt:lpstr>Noto Sans CJK KR DemiLite (TTF</vt:lpstr>
      <vt:lpstr>S-Core Dream 5 Medium</vt:lpstr>
      <vt:lpstr>Arial</vt:lpstr>
      <vt:lpstr>Noto Sans CJK KR Bold (TTF)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반도체 공정 분석 및 시각화</vt:lpstr>
      <vt:lpstr>PowerPoint 프레젠테이션</vt:lpstr>
      <vt:lpstr>Correlation을 통해 센서와 불량  여부 간 상관성 분석</vt:lpstr>
      <vt:lpstr>Seaborn 히트맵 시각화</vt:lpstr>
      <vt:lpstr>웨이퍼 불량 데이터 분석 및 시각화</vt:lpstr>
      <vt:lpstr>불량유형 별 개수 시각화</vt:lpstr>
      <vt:lpstr>PowerPoint 프레젠테이션</vt:lpstr>
      <vt:lpstr>불량 유형별 웨이퍼 크기 산점도 시각화  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arkhe</cp:lastModifiedBy>
  <cp:revision>45</cp:revision>
  <dcterms:created xsi:type="dcterms:W3CDTF">2023-05-09T18:34:47Z</dcterms:created>
  <dcterms:modified xsi:type="dcterms:W3CDTF">2023-05-14T15:44:12Z</dcterms:modified>
</cp:coreProperties>
</file>